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281" r:id="rId3"/>
    <p:sldId id="257" r:id="rId4"/>
    <p:sldId id="268" r:id="rId5"/>
    <p:sldId id="336" r:id="rId6"/>
    <p:sldId id="338" r:id="rId7"/>
    <p:sldId id="340" r:id="rId8"/>
    <p:sldId id="341" r:id="rId9"/>
    <p:sldId id="342" r:id="rId10"/>
    <p:sldId id="343" r:id="rId11"/>
    <p:sldId id="345" r:id="rId12"/>
    <p:sldId id="346" r:id="rId13"/>
    <p:sldId id="339" r:id="rId14"/>
    <p:sldId id="381" r:id="rId15"/>
    <p:sldId id="382" r:id="rId16"/>
    <p:sldId id="349" r:id="rId17"/>
    <p:sldId id="372" r:id="rId18"/>
    <p:sldId id="351" r:id="rId19"/>
    <p:sldId id="260" r:id="rId20"/>
    <p:sldId id="353" r:id="rId21"/>
    <p:sldId id="354" r:id="rId22"/>
    <p:sldId id="355" r:id="rId23"/>
    <p:sldId id="383" r:id="rId24"/>
    <p:sldId id="384" r:id="rId25"/>
    <p:sldId id="373" r:id="rId26"/>
    <p:sldId id="357" r:id="rId27"/>
    <p:sldId id="358" r:id="rId28"/>
    <p:sldId id="362" r:id="rId29"/>
    <p:sldId id="359" r:id="rId30"/>
    <p:sldId id="363" r:id="rId31"/>
    <p:sldId id="361" r:id="rId32"/>
    <p:sldId id="374" r:id="rId33"/>
    <p:sldId id="365" r:id="rId34"/>
    <p:sldId id="366" r:id="rId35"/>
    <p:sldId id="367" r:id="rId36"/>
    <p:sldId id="368" r:id="rId37"/>
    <p:sldId id="380" r:id="rId38"/>
    <p:sldId id="369" r:id="rId39"/>
    <p:sldId id="370" r:id="rId40"/>
    <p:sldId id="337" r:id="rId41"/>
    <p:sldId id="375" r:id="rId42"/>
    <p:sldId id="376" r:id="rId43"/>
    <p:sldId id="377" r:id="rId44"/>
    <p:sldId id="378" r:id="rId45"/>
    <p:sldId id="379" r:id="rId46"/>
    <p:sldId id="348" r:id="rId47"/>
    <p:sldId id="344" r:id="rId48"/>
    <p:sldId id="347" r:id="rId49"/>
    <p:sldId id="385" r:id="rId50"/>
    <p:sldId id="386" r:id="rId51"/>
    <p:sldId id="387" r:id="rId52"/>
    <p:sldId id="266" r:id="rId53"/>
    <p:sldId id="388" r:id="rId54"/>
    <p:sldId id="38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46"/>
    <p:restoredTop sz="87174"/>
  </p:normalViewPr>
  <p:slideViewPr>
    <p:cSldViewPr snapToGrid="0" snapToObjects="1">
      <p:cViewPr varScale="1">
        <p:scale>
          <a:sx n="116" d="100"/>
          <a:sy n="116" d="100"/>
        </p:scale>
        <p:origin x="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FB3F-13DB-504F-9137-363EC150ED77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2F93C-4798-C840-90C6-CEF74E015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D48A-8472-AE92-C53E-018A17F6C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0F234-3698-709C-0D5F-011C43C94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B4C0B-3C9E-6D3B-F289-02684E72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BAAC-3AB4-3024-E7E9-5A1C09EB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BBF74-C690-8E4D-36EA-0A82A1C8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29B-C78B-0629-A987-A55238EC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AF972-A5E6-DC43-4655-F6E9E563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CB7EE-6C50-64B6-72AB-0D0C0AE8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EE57C-942A-F788-DD47-04E92172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8926B-8344-4489-E1B7-D240A659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9D498-60BD-14E5-3078-524663395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FDA0-A993-0414-EF6A-A7F358982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F987B-EB60-9BB6-B3F1-D2C729D0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93B2-B5FE-79A1-14E6-190F43D9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F024-BB21-C396-6D28-70D2AFA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9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4524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7F89-EE62-8DCA-5861-0EE0120A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321-6CD9-745B-A7C5-C63B31E4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AEC30-2F2F-F475-279F-3EDA8183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1CF77-CCC6-36AB-8577-D66ED46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A54A-901F-A159-B48E-0965C677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13DB-22D2-AD3C-F850-0C672AFD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8C474-805F-BDA5-DFC8-A4928D0B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4B83D-A7C8-08CC-5393-FF887695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35C3-6962-8A9F-F273-03E18E7E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3870-E5D5-A4A3-BD31-DEA97516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9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BBB5-16B5-349C-96ED-2BE423DB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9F0B-945D-787F-CF11-8DA1F10DB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17FAE-9B7C-2114-8A50-FC5D9884A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9DBA-BD9D-2ECB-0856-C1A490C0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D7F32-B048-14D8-CB41-238C410B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E16DE-FD9E-99EC-F9D1-463CE3B6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D625-6F54-DC54-3E4D-15D7CC66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6C49-F707-6B00-6026-886D37FD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5A37-54C3-98F6-ECA8-05D51B0D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47830-6B2E-B437-0C2C-3768EE1E0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D97844-74BD-C432-3E1E-F49422D27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00E69-564C-2FB6-30AC-54AC4117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7BF92-9F23-412B-8786-881E40C6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C0DBE-3EEB-E8E4-F5A6-EDD7D4E9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A1A4-FC9A-CA4C-DFF7-D0347C40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42919-DC87-9678-289D-B18596D9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F538C-7DB6-FA27-8CFB-8865EF10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D0C18-C702-0914-D409-320E41B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4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2EDCF-3358-8600-9E1E-6C900C55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E00A8-C641-F181-39FC-CA4825B4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58444-BB1C-A51F-D0AB-9D962BC2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CCC5-23BB-B443-4B40-FCE9FE9E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CD2E-1970-9049-6B17-47BFE1A6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03648-86EC-C561-6128-8E503B807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AB3EA-511B-1164-FF08-A11BC618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EBC8-B08E-CB95-5EBA-B0F6ADF6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6FB6-65D2-CCD0-EA34-84D1A93D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44F-427D-FF82-7210-1AF2BFF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3D8C9-1B0B-CF7E-6DBF-AC1FFE4B1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D7880-8017-D37E-F857-95574F96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52121-5688-EF95-8B85-3B6D2B24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4905-4FF2-9981-60D9-5C36802C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FE73-137E-5B7F-40E4-355691EE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4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EC41B-0EA5-8546-A6F2-08E68794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FC3-8560-23F5-8F93-E356E61A6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513-AFBF-548E-051A-48970F899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BB2FD-3C29-D25B-E7E2-A3CFBD76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CD4C-C995-3EBF-5AEA-68C73759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9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youtube/v3/getting-started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nsole.cloud.google.com/apis/credentia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4 - Networks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UMN CSS Workshop 2025</a:t>
            </a:r>
          </a:p>
          <a:p>
            <a:r>
              <a:rPr lang="en-US" dirty="0"/>
              <a:t>Instructor: Alvin Zhou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A66E6-BB2F-272A-2290-91F74456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9082-02AD-162F-9F71-E1B86966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Measures – Other Measures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C8206E-B36B-AFA9-5258-052FE9297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46" y="1885360"/>
            <a:ext cx="8245908" cy="41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24A9-1D8E-D37A-0D29-6594F7F2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506F-6870-0D0E-0471-910D2020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Measures –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F7FA6-F212-A644-0E7E-D3096215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A—B—C</a:t>
            </a:r>
          </a:p>
          <a:p>
            <a:pPr marL="0" indent="0">
              <a:buNone/>
            </a:pPr>
            <a:r>
              <a:rPr lang="en-US" dirty="0"/>
              <a:t>|       |</a:t>
            </a:r>
          </a:p>
          <a:p>
            <a:pPr marL="0" indent="0">
              <a:buNone/>
            </a:pPr>
            <a:r>
              <a:rPr lang="en-US" dirty="0"/>
              <a:t>D    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Calculate the degree for all nodes.</a:t>
            </a:r>
          </a:p>
          <a:p>
            <a:r>
              <a:rPr lang="en-US" dirty="0"/>
              <a:t>Who has the highest betweenness and closeness?</a:t>
            </a:r>
          </a:p>
          <a:p>
            <a:endParaRPr lang="en-US" dirty="0"/>
          </a:p>
          <a:p>
            <a:r>
              <a:rPr lang="en-US" dirty="0"/>
              <a:t>Open R script &lt;Network_Demo_1.R&gt; and run it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658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DE6FD-5B7A-ED47-326C-A2DC4C22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BDEDB-23FB-6505-2CC5-2D2F6388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Measures –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28A22-643C-1585-8708-6ED803289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A—B—C</a:t>
            </a:r>
          </a:p>
          <a:p>
            <a:pPr marL="0" indent="0">
              <a:buNone/>
            </a:pPr>
            <a:r>
              <a:rPr lang="en-US" dirty="0"/>
              <a:t>|       |</a:t>
            </a:r>
          </a:p>
          <a:p>
            <a:pPr marL="0" indent="0">
              <a:buNone/>
            </a:pPr>
            <a:r>
              <a:rPr lang="en-US" dirty="0"/>
              <a:t>D    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Calculate the degree for all nodes.</a:t>
            </a:r>
          </a:p>
          <a:p>
            <a:r>
              <a:rPr lang="en-US" dirty="0"/>
              <a:t>Who has the highest betweenness and closeness?</a:t>
            </a:r>
          </a:p>
          <a:p>
            <a:endParaRPr lang="en-US" dirty="0"/>
          </a:p>
          <a:p>
            <a:r>
              <a:rPr lang="en-US" dirty="0"/>
              <a:t>Now, imagine the edges are weighted: A–B = 5, others being 1. How does that change the measures and your intuition?</a:t>
            </a:r>
          </a:p>
          <a:p>
            <a:r>
              <a:rPr lang="en-US" dirty="0"/>
              <a:t>Open R script &lt;Network_Demo_2.R&gt; and run it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8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970A-6E93-28A4-9F75-20632BDFB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1208-E029-8CCD-A06D-E84A7EDD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Network Measures</a:t>
            </a:r>
            <a:r>
              <a:rPr lang="en-US" dirty="0"/>
              <a:t> – Measured per Graph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868F5-35FF-F9C4-60BA-5CBC90233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Density</a:t>
            </a:r>
          </a:p>
          <a:p>
            <a:r>
              <a:rPr lang="en-US" dirty="0"/>
              <a:t>Average path length</a:t>
            </a:r>
          </a:p>
          <a:p>
            <a:r>
              <a:rPr lang="en-US" dirty="0"/>
              <a:t>Transitivity (a.k.a. clustering coefficient)</a:t>
            </a:r>
          </a:p>
          <a:p>
            <a:pPr lvl="1"/>
            <a:r>
              <a:rPr lang="en-US" dirty="0"/>
              <a:t>There are many types of transitivity</a:t>
            </a:r>
          </a:p>
          <a:p>
            <a:pPr lvl="1"/>
            <a:r>
              <a:rPr lang="en-US" dirty="0"/>
              <a:t>What we calculated per node earlier is called “local transitivity / local clustering coefficient.”</a:t>
            </a:r>
          </a:p>
          <a:p>
            <a:pPr lvl="1"/>
            <a:r>
              <a:rPr lang="en-US" dirty="0"/>
              <a:t>We can also measure the clustering coefficient for the whole graph</a:t>
            </a:r>
          </a:p>
          <a:p>
            <a:r>
              <a:rPr lang="en-US" dirty="0"/>
              <a:t>Modularity (community strength)</a:t>
            </a:r>
          </a:p>
          <a:p>
            <a:endParaRPr lang="en-US" dirty="0"/>
          </a:p>
          <a:p>
            <a:r>
              <a:rPr lang="en-US" dirty="0"/>
              <a:t>Open R script &lt;Network_Demo_3.R&gt; with  mock human friendship data and run it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The script also contains other measures and visualization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20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857B-D884-71A7-8739-1A7ACA48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Schlosser et al. (2020)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DD54-34C1-D90E-B543-7B8C29846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3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379A7-CAD9-18ED-4CAF-4DFEBA886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575C-A77E-B3A1-C8B3-CA73087C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Schlosser et al. (2020)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F45098-8F2E-92D8-BB4E-7F65E5CAB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6780"/>
            <a:ext cx="7886700" cy="408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789C-314C-B8F1-5697-525B7AC0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94A4E-8787-82F3-7FE0-EE2637E2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use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Network visualization</a:t>
            </a:r>
          </a:p>
          <a:p>
            <a:r>
              <a:rPr lang="en-US" dirty="0"/>
              <a:t>Predictive use (network as IVs)</a:t>
            </a:r>
          </a:p>
          <a:p>
            <a:pPr lvl="1"/>
            <a:r>
              <a:rPr lang="en-US" dirty="0"/>
              <a:t>Centrality/brokerage/… serve as IVs in regressions</a:t>
            </a:r>
          </a:p>
          <a:p>
            <a:r>
              <a:rPr lang="en-US" dirty="0"/>
              <a:t>Inferential modeling (network as DV)</a:t>
            </a:r>
          </a:p>
          <a:p>
            <a:pPr lvl="1"/>
            <a:r>
              <a:rPr lang="en-US" dirty="0"/>
              <a:t>ERGM and its variants</a:t>
            </a:r>
          </a:p>
          <a:p>
            <a:pPr lvl="1"/>
            <a:r>
              <a:rPr lang="en-US" dirty="0"/>
              <a:t>Network simulation and other generative network models</a:t>
            </a:r>
          </a:p>
          <a:p>
            <a:r>
              <a:rPr lang="en-US" dirty="0"/>
              <a:t>Networks as embedded structures for inquiry</a:t>
            </a:r>
          </a:p>
          <a:p>
            <a:pPr lvl="1"/>
            <a:r>
              <a:rPr lang="en-US" dirty="0"/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216273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BF045-C9D0-FDE1-E675-2801D1A26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730F-4A57-17CE-892C-2C735AB2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BFB4-205F-3EDE-E894-9EB6155AB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use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Network visualization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Predictive use (network as IVs)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Centrality/brokerage/… serve as IVs in regressions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Inferential modeling (network as DV)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ERGM and its variants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simulation and other generative network models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Networks as embedded structures for inquiry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268012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3D35-B6A9-BEE1-1DE2-14ABC790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8638-09AE-5E99-F73D-86166F9AE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D3AF-3CC8-F218-C9A7-E897A5BE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Words/terms as nodes</a:t>
            </a:r>
          </a:p>
          <a:p>
            <a:r>
              <a:rPr lang="en-US" dirty="0"/>
              <a:t>Co-appearance as ties – (could be) weighted, undirected</a:t>
            </a:r>
          </a:p>
          <a:p>
            <a:r>
              <a:rPr lang="en-US" dirty="0"/>
              <a:t>Easily represent textual information</a:t>
            </a:r>
          </a:p>
        </p:txBody>
      </p:sp>
      <p:pic>
        <p:nvPicPr>
          <p:cNvPr id="4" name="04_Semantic_Congress.png" descr="04_Semantic_Congress.png">
            <a:extLst>
              <a:ext uri="{FF2B5EF4-FFF2-40B4-BE49-F238E27FC236}">
                <a16:creationId xmlns:a16="http://schemas.microsoft.com/office/drawing/2014/main" id="{D8EFB446-A70D-1F81-BAF3-E168A919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1" y="3409593"/>
            <a:ext cx="2864955" cy="2562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04_Semantic_Agency.png" descr="04_Semantic_Agency.png">
            <a:extLst>
              <a:ext uri="{FF2B5EF4-FFF2-40B4-BE49-F238E27FC236}">
                <a16:creationId xmlns:a16="http://schemas.microsoft.com/office/drawing/2014/main" id="{B3CAA13B-A331-99B0-1E8A-1382293E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394" y="3409593"/>
            <a:ext cx="2620756" cy="2562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04_Semantic_Hospital.png" descr="04_Semantic_Hospital.png">
            <a:extLst>
              <a:ext uri="{FF2B5EF4-FFF2-40B4-BE49-F238E27FC236}">
                <a16:creationId xmlns:a16="http://schemas.microsoft.com/office/drawing/2014/main" id="{DE37042B-5C12-4E84-AB3F-A04E981F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98" y="3409593"/>
            <a:ext cx="2629722" cy="2562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575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Convey arguments on networking phenomena.</a:t>
            </a:r>
          </a:p>
          <a:p>
            <a:r>
              <a:rPr dirty="0"/>
              <a:t>Hiring networks among prestigious CS PhD programs.</a:t>
            </a:r>
          </a:p>
          <a:p>
            <a:pPr lvl="1"/>
            <a:r>
              <a:rPr dirty="0" err="1"/>
              <a:t>Clauset</a:t>
            </a:r>
            <a:r>
              <a:rPr dirty="0"/>
              <a:t>, A., </a:t>
            </a:r>
            <a:r>
              <a:rPr dirty="0" err="1"/>
              <a:t>Arbesman</a:t>
            </a:r>
            <a:r>
              <a:rPr dirty="0"/>
              <a:t>, S., &amp; Larremore, D. B. (2015). Systematic inequality and hierarchy in faculty hiring networks. </a:t>
            </a:r>
            <a:r>
              <a:rPr i="1" dirty="0"/>
              <a:t>Science Advances, 1</a:t>
            </a:r>
            <a:r>
              <a:rPr dirty="0"/>
              <a:t>(1), e1400005.</a:t>
            </a:r>
          </a:p>
        </p:txBody>
      </p:sp>
      <p:sp>
        <p:nvSpPr>
          <p:cNvPr id="70" name="Network Visu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sz="3300" dirty="0"/>
              <a:t>Network Visualization</a:t>
            </a:r>
          </a:p>
        </p:txBody>
      </p:sp>
      <p:pic>
        <p:nvPicPr>
          <p:cNvPr id="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7" y="3651820"/>
            <a:ext cx="6282686" cy="2660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5686-D0A1-5EF4-C7BF-7B5F8E7B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0DF3-D51D-1C73-4013-1480A262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6BC5-99A6-892F-24CF-951BA85DA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669030" cy="4351338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Gretchen Corcoran</a:t>
            </a:r>
          </a:p>
          <a:p>
            <a:pPr lvl="1"/>
            <a:r>
              <a:rPr lang="en-US" dirty="0"/>
              <a:t>Jikai Sun</a:t>
            </a:r>
          </a:p>
          <a:p>
            <a:pPr lvl="1"/>
            <a:r>
              <a:rPr lang="en-US" dirty="0"/>
              <a:t>Shreepriya Dogra</a:t>
            </a:r>
          </a:p>
          <a:p>
            <a:pPr lvl="1"/>
            <a:r>
              <a:rPr lang="en-US" dirty="0" err="1"/>
              <a:t>Jialu</a:t>
            </a:r>
            <a:r>
              <a:rPr lang="en-US" dirty="0"/>
              <a:t> Fan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Jiacheng Huang</a:t>
            </a:r>
          </a:p>
          <a:p>
            <a:pPr lvl="1"/>
            <a:r>
              <a:rPr lang="en-US" dirty="0"/>
              <a:t>Paulina Vergara Buitrago</a:t>
            </a:r>
          </a:p>
          <a:p>
            <a:pPr lvl="1"/>
            <a:r>
              <a:rPr lang="en-US" dirty="0"/>
              <a:t>Jong Won Lee</a:t>
            </a:r>
          </a:p>
          <a:p>
            <a:pPr lvl="1"/>
            <a:r>
              <a:rPr lang="en-US" dirty="0"/>
              <a:t>Eun Sun Kyoung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AE864-4C68-99A7-B2CE-9E78C12C31BD}"/>
              </a:ext>
            </a:extLst>
          </p:cNvPr>
          <p:cNvSpPr txBox="1">
            <a:spLocks/>
          </p:cNvSpPr>
          <p:nvPr/>
        </p:nvSpPr>
        <p:spPr>
          <a:xfrm>
            <a:off x="4776978" y="1825625"/>
            <a:ext cx="3669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3</a:t>
            </a:r>
          </a:p>
          <a:p>
            <a:pPr lvl="1"/>
            <a:r>
              <a:rPr lang="en-US" dirty="0"/>
              <a:t>Sijin Chen</a:t>
            </a:r>
          </a:p>
          <a:p>
            <a:pPr lvl="1"/>
            <a:r>
              <a:rPr lang="en-US" dirty="0"/>
              <a:t>Michael Ofori</a:t>
            </a:r>
          </a:p>
          <a:p>
            <a:pPr lvl="1"/>
            <a:r>
              <a:rPr lang="en-US" dirty="0"/>
              <a:t>Jinny Zhang</a:t>
            </a:r>
          </a:p>
          <a:p>
            <a:pPr lvl="1"/>
            <a:r>
              <a:rPr lang="en-US" dirty="0" err="1"/>
              <a:t>Dongwook</a:t>
            </a:r>
            <a:r>
              <a:rPr lang="en-US" dirty="0"/>
              <a:t> Kim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Raj Wahlquist</a:t>
            </a:r>
          </a:p>
          <a:p>
            <a:pPr lvl="1"/>
            <a:r>
              <a:rPr lang="en-US" dirty="0"/>
              <a:t>Nicole Marie </a:t>
            </a:r>
            <a:r>
              <a:rPr lang="en-US" dirty="0" err="1"/>
              <a:t>Klevanskaya</a:t>
            </a:r>
            <a:endParaRPr lang="en-US" dirty="0"/>
          </a:p>
          <a:p>
            <a:pPr lvl="1"/>
            <a:r>
              <a:rPr lang="en-US" dirty="0"/>
              <a:t>Wenhui Cheng</a:t>
            </a:r>
          </a:p>
          <a:p>
            <a:pPr lvl="1"/>
            <a:r>
              <a:rPr lang="en-US" dirty="0"/>
              <a:t>Rita </a:t>
            </a:r>
            <a:r>
              <a:rPr lang="en-US" dirty="0" err="1"/>
              <a:t>Rongwei</a:t>
            </a:r>
            <a:r>
              <a:rPr lang="en-US" dirty="0"/>
              <a:t> Tang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BF076-E960-DF23-3DBF-B8F1A52BA94F}"/>
              </a:ext>
            </a:extLst>
          </p:cNvPr>
          <p:cNvSpPr txBox="1">
            <a:spLocks/>
          </p:cNvSpPr>
          <p:nvPr/>
        </p:nvSpPr>
        <p:spPr>
          <a:xfrm>
            <a:off x="628650" y="5354255"/>
            <a:ext cx="7886700" cy="113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Mixed background and coding skills</a:t>
            </a:r>
          </a:p>
          <a:p>
            <a:r>
              <a:rPr lang="en-US"/>
              <a:t>Group members who are confident in their coding skills, please help other members during the afternoon coding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A27C7-48E2-7DE5-9B57-A3E3B45A5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CCFE8192-6196-8D71-1D22-0CB1F9639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Convey arguments on networking phenomena.</a:t>
            </a:r>
          </a:p>
          <a:p>
            <a:r>
              <a:rPr lang="en-US" dirty="0"/>
              <a:t>Dual-projection networks.</a:t>
            </a:r>
          </a:p>
          <a:p>
            <a:pPr lvl="1"/>
            <a:r>
              <a:rPr lang="en-US" dirty="0"/>
              <a:t>Mukerjee, S., </a:t>
            </a:r>
            <a:r>
              <a:rPr lang="en-US" dirty="0" err="1"/>
              <a:t>Majó</a:t>
            </a:r>
            <a:r>
              <a:rPr lang="en-US" dirty="0"/>
              <a:t>-Vázquez, S., &amp; González-</a:t>
            </a:r>
            <a:r>
              <a:rPr lang="en-US" dirty="0" err="1"/>
              <a:t>Bailón</a:t>
            </a:r>
            <a:r>
              <a:rPr lang="en-US" dirty="0"/>
              <a:t>, S. (2018). Networks of audience overlap in the consumption of digital news. </a:t>
            </a:r>
            <a:r>
              <a:rPr lang="en-US" i="1" dirty="0"/>
              <a:t>Journal of Communication, 68</a:t>
            </a:r>
            <a:r>
              <a:rPr lang="en-US" dirty="0"/>
              <a:t>(1), 26–50.</a:t>
            </a:r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AA4BA456-C091-13B0-4392-7E03E953C0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sz="3300" dirty="0"/>
              <a:t>Network Visualization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24671582-002C-CF39-EC5E-CD945537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64" y="3368236"/>
            <a:ext cx="8169872" cy="3355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527444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C0499-4804-B92B-619E-254B83C49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7AE55EF4-4333-3567-452D-F74A1FD54B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sz="3300" dirty="0"/>
              <a:t>Network Visualization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AFDE9C0-B88F-7937-345C-52D444A8D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773" y="1173761"/>
            <a:ext cx="6333866" cy="56842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6412433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88306-C6B4-6716-B1D8-716378BF9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370A98E7-0E25-B14E-5DA0-2F6BB4DAE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Convey arguments on networking phenomena.</a:t>
            </a:r>
          </a:p>
          <a:p>
            <a:r>
              <a:rPr lang="en-US" b="1" dirty="0"/>
              <a:t>Avoid hairball visualizations that convey little information.</a:t>
            </a:r>
          </a:p>
          <a:p>
            <a:pPr lvl="1"/>
            <a:r>
              <a:rPr lang="en-US" dirty="0"/>
              <a:t>Venturini, T., </a:t>
            </a:r>
            <a:r>
              <a:rPr lang="en-US" dirty="0" err="1"/>
              <a:t>Jacomy</a:t>
            </a:r>
            <a:r>
              <a:rPr lang="en-US" dirty="0"/>
              <a:t>, M., &amp; Jensen, P. (2021). What do we see when we look at networks: Visual network analysis, relational ambiguity, and force-directed layouts. </a:t>
            </a:r>
            <a:r>
              <a:rPr lang="en-US" i="1" dirty="0"/>
              <a:t>Big Data &amp; Society, 8</a:t>
            </a:r>
            <a:r>
              <a:rPr lang="en-US" dirty="0"/>
              <a:t>(1), 205395172110184.</a:t>
            </a:r>
          </a:p>
          <a:p>
            <a:pPr lvl="1"/>
            <a:r>
              <a:rPr lang="en-US" dirty="0" err="1"/>
              <a:t>Nocaj</a:t>
            </a:r>
            <a:r>
              <a:rPr lang="en-US" dirty="0"/>
              <a:t>, A., Ortmann, M., &amp; Brandes, U. (2015). Untangling the hairballs of multi-centered, small-world online social media networks. </a:t>
            </a:r>
            <a:r>
              <a:rPr lang="en-US" i="1" dirty="0"/>
              <a:t>Journal of Graph Algorithms and Applications, 19</a:t>
            </a:r>
            <a:r>
              <a:rPr lang="en-US" dirty="0"/>
              <a:t>(2), 595–618.</a:t>
            </a:r>
          </a:p>
          <a:p>
            <a:r>
              <a:rPr lang="en-US" dirty="0"/>
              <a:t>Use </a:t>
            </a:r>
            <a:r>
              <a:rPr lang="en-US" b="1" dirty="0"/>
              <a:t>filtering</a:t>
            </a:r>
            <a:r>
              <a:rPr lang="en-US" dirty="0"/>
              <a:t> techniques (e.g., backbone extraction) / color / size / force-directed layouts,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0039BB78-D6C6-B11D-FAC6-57C4EAFE99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sz="3300" dirty="0"/>
              <a:t>Network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6326249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EDD15-2A2A-9611-6BCE-890898B3C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A8522E-431B-893C-EC2A-59BD2F1C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Vosoughi et al. (2018)</a:t>
            </a:r>
          </a:p>
        </p:txBody>
      </p:sp>
    </p:spTree>
    <p:extLst>
      <p:ext uri="{BB962C8B-B14F-4D97-AF65-F5344CB8AC3E}">
        <p14:creationId xmlns:p14="http://schemas.microsoft.com/office/powerpoint/2010/main" val="41633370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BDA93-F0BB-C5C2-5DE5-01FD17FF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DD7917-B1E6-B094-2536-76B05298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Vosoughi et al. (2018)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AD0D5-6CB3-C198-416A-3C5E2F05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5240"/>
            <a:ext cx="7772400" cy="54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3371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5BD9-C465-1C37-E5F0-CF14FB63C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3849-8282-680E-4766-E4A9F4C0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B988E-C339-477F-4451-54B2B474A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Descriptive use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Semantic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</a:t>
            </a:r>
          </a:p>
          <a:p>
            <a:r>
              <a:rPr lang="en-US" dirty="0"/>
              <a:t>Predictive use (network as IVs)</a:t>
            </a:r>
          </a:p>
          <a:p>
            <a:pPr lvl="1"/>
            <a:r>
              <a:rPr lang="en-US" dirty="0"/>
              <a:t>Centrality/brokerage/… serve as IVs in regressions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Inferential modeling (network as DV)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ERGM and its variants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simulation and other generative network models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Networks as embedded structures for inquiry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1792822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5C870-02AA-7489-6EFC-F3D312A36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FA283C3F-5943-F944-AB9A-E08A77B022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Network position predicts / associates with future outcomes.</a:t>
            </a:r>
          </a:p>
          <a:p>
            <a:r>
              <a:rPr lang="en-US" dirty="0"/>
              <a:t>Centrality, brokerage, and other network-based metrics act as IVs in regression, panel models, or other methods.</a:t>
            </a:r>
          </a:p>
          <a:p>
            <a:r>
              <a:rPr lang="en-US" dirty="0"/>
              <a:t>You can also compare groups’ network measures to tell a story</a:t>
            </a:r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147E8461-C29D-EBCC-6D87-9E9D9FC2D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321744458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894D4-F55D-289F-AFD6-DD05D3160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065FB4B0-552A-9B87-D661-264062D7A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825624"/>
            <a:ext cx="7886700" cy="50323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Yang, A., &amp; Saffer, A. J. (2021). Standing out in a networked communication context: Toward a network contingency model of public attention. </a:t>
            </a:r>
            <a:r>
              <a:rPr lang="en-US" i="1" dirty="0"/>
              <a:t>New Media &amp; Society, 23</a:t>
            </a:r>
            <a:r>
              <a:rPr lang="en-US" dirty="0"/>
              <a:t>(10), 2902–2925.</a:t>
            </a:r>
          </a:p>
          <a:p>
            <a:endParaRPr lang="en-US" dirty="0"/>
          </a:p>
          <a:p>
            <a:r>
              <a:rPr lang="en-US" b="1" dirty="0"/>
              <a:t>Context: </a:t>
            </a:r>
            <a:r>
              <a:rPr lang="en-US" dirty="0"/>
              <a:t>Public attention to organizations during protests.</a:t>
            </a:r>
          </a:p>
          <a:p>
            <a:r>
              <a:rPr lang="en-US" b="1" dirty="0"/>
              <a:t>Network IVs:</a:t>
            </a:r>
          </a:p>
          <a:p>
            <a:pPr lvl="1"/>
            <a:r>
              <a:rPr lang="en-US" b="1" dirty="0"/>
              <a:t>Network constraint</a:t>
            </a:r>
            <a:r>
              <a:rPr lang="en-US" dirty="0"/>
              <a:t> (Burt): Measures redundancy of connections (low = brokerage).</a:t>
            </a:r>
          </a:p>
          <a:p>
            <a:pPr lvl="1"/>
            <a:r>
              <a:rPr lang="en-US" b="1" dirty="0"/>
              <a:t>Centrality Measures</a:t>
            </a:r>
          </a:p>
          <a:p>
            <a:r>
              <a:rPr lang="en-US" b="1" dirty="0"/>
              <a:t>DV: </a:t>
            </a:r>
            <a:r>
              <a:rPr lang="en-US" dirty="0"/>
              <a:t>Volume of public engagement.</a:t>
            </a:r>
          </a:p>
          <a:p>
            <a:r>
              <a:rPr lang="en-US" b="1" dirty="0"/>
              <a:t>Method:</a:t>
            </a:r>
            <a:r>
              <a:rPr lang="en-US" dirty="0"/>
              <a:t> Regression Trees – How IVs help predict DV</a:t>
            </a:r>
          </a:p>
          <a:p>
            <a:r>
              <a:rPr lang="en-US" b="1" dirty="0"/>
              <a:t>Finding: </a:t>
            </a:r>
            <a:r>
              <a:rPr lang="en-US" dirty="0"/>
              <a:t>Less constrained (i.e., more broker-like) accounts received more attention.</a:t>
            </a:r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AE10DB5C-E45B-3520-E564-65C555B2C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11244856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F307-8A71-CFA7-CEC1-228C23455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AEBA3F10-C43D-C375-0EB1-EC37D5BB64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9D1E7-5F9E-DACF-3F71-7D6F0227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772400" cy="404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23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A74D-0060-DA7C-A5BB-7E40CE6EC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2BDF4181-788A-EE15-789D-3979237A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Larson, J. M., Nagler, J., Ronen, J., &amp; Tucker, J. A. (2019). Social networks and protest participation: Evidence from 130 million Twitter users. </a:t>
            </a:r>
            <a:r>
              <a:rPr lang="en-US" i="1" dirty="0"/>
              <a:t>American Journal of Political Science, 63</a:t>
            </a:r>
            <a:r>
              <a:rPr lang="en-US" dirty="0"/>
              <a:t>(3), 690–705.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Context: </a:t>
            </a:r>
            <a:r>
              <a:rPr lang="en-US" dirty="0"/>
              <a:t>Protest participation during political events on Twitter.</a:t>
            </a:r>
          </a:p>
          <a:p>
            <a:r>
              <a:rPr lang="en-US" b="1" dirty="0"/>
              <a:t>Pair Comparison:</a:t>
            </a:r>
          </a:p>
          <a:p>
            <a:pPr lvl="1"/>
            <a:r>
              <a:rPr lang="en-US" b="1" dirty="0"/>
              <a:t>Participants</a:t>
            </a:r>
            <a:r>
              <a:rPr lang="en-US" dirty="0"/>
              <a:t>: Those who were confirmed in attendance at the protest</a:t>
            </a:r>
          </a:p>
          <a:p>
            <a:pPr lvl="1"/>
            <a:r>
              <a:rPr lang="en-US" b="1" dirty="0"/>
              <a:t>Potential Participants</a:t>
            </a:r>
            <a:r>
              <a:rPr lang="en-US" dirty="0"/>
              <a:t>: Those who could have participated but did not</a:t>
            </a:r>
          </a:p>
          <a:p>
            <a:r>
              <a:rPr lang="en-US" b="1" dirty="0"/>
              <a:t>DV:</a:t>
            </a:r>
            <a:r>
              <a:rPr lang="en-US" dirty="0"/>
              <a:t> Network measures (e.g., ego-network density; tie strength)</a:t>
            </a:r>
          </a:p>
          <a:p>
            <a:r>
              <a:rPr lang="en-US" b="1" dirty="0"/>
              <a:t>Finding: </a:t>
            </a:r>
            <a:r>
              <a:rPr lang="en-US" dirty="0"/>
              <a:t>Users central to protest communities were more likely to participate.</a:t>
            </a:r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C1C9786B-999D-35AD-13F2-B3AA34B543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4899260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logic of networks and network analysis</a:t>
            </a:r>
          </a:p>
          <a:p>
            <a:r>
              <a:rPr lang="en-US" dirty="0"/>
              <a:t>Learn basic network concepts (node, edge, centrality, closure)</a:t>
            </a:r>
          </a:p>
          <a:p>
            <a:r>
              <a:rPr lang="en-US" dirty="0"/>
              <a:t>Explore ways networks are used in social science research</a:t>
            </a:r>
          </a:p>
          <a:p>
            <a:r>
              <a:rPr lang="en-US" dirty="0"/>
              <a:t>Distinguish descriptive, predictive, and inferential use of networks</a:t>
            </a:r>
          </a:p>
          <a:p>
            <a:r>
              <a:rPr lang="en-US" dirty="0"/>
              <a:t>Review case studies applying network science across disciplines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99BE3-9EFD-147E-53C2-17D9E033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117D9760-8227-937C-ECE3-859D339807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07126-F721-C33A-DC58-0C742927A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527174"/>
            <a:ext cx="53975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3542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22089-9678-E776-251E-ABA57C90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vey arguments on networking phenomena.…">
            <a:extLst>
              <a:ext uri="{FF2B5EF4-FFF2-40B4-BE49-F238E27FC236}">
                <a16:creationId xmlns:a16="http://schemas.microsoft.com/office/drawing/2014/main" id="{10B0B530-A3F3-85B0-BDD7-7B2573DDCD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Network position predicts / associates with future outcomes.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IVs = Position, Brokerage, Exposure</a:t>
            </a:r>
          </a:p>
          <a:p>
            <a:r>
              <a:rPr lang="en-US" dirty="0"/>
              <a:t>Can be used in panel, event-history, standard regression, or other kinds of advanced methods.</a:t>
            </a:r>
          </a:p>
          <a:p>
            <a:r>
              <a:rPr lang="en-US" dirty="0"/>
              <a:t>Network provides </a:t>
            </a:r>
            <a:r>
              <a:rPr lang="en-US" b="1" dirty="0"/>
              <a:t>added explanatory power</a:t>
            </a:r>
            <a:r>
              <a:rPr lang="en-US" dirty="0"/>
              <a:t> beyond demographics or content.</a:t>
            </a:r>
          </a:p>
        </p:txBody>
      </p:sp>
      <p:sp>
        <p:nvSpPr>
          <p:cNvPr id="70" name="Network Visualization">
            <a:extLst>
              <a:ext uri="{FF2B5EF4-FFF2-40B4-BE49-F238E27FC236}">
                <a16:creationId xmlns:a16="http://schemas.microsoft.com/office/drawing/2014/main" id="{9720AD4E-98E2-304D-28ED-1D1B7CF4E6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5544" spc="-110"/>
            </a:lvl1pPr>
          </a:lstStyle>
          <a:p>
            <a:r>
              <a:rPr lang="en-US" sz="3600" dirty="0"/>
              <a:t>Network measures as variables</a:t>
            </a:r>
            <a:endParaRPr sz="3300" dirty="0"/>
          </a:p>
        </p:txBody>
      </p:sp>
    </p:spTree>
    <p:extLst>
      <p:ext uri="{BB962C8B-B14F-4D97-AF65-F5344CB8AC3E}">
        <p14:creationId xmlns:p14="http://schemas.microsoft.com/office/powerpoint/2010/main" val="226433371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4F62D-59A5-E2C7-47DB-AB94AB59B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4DADE-EC77-E73B-72CD-B379A6BD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8E57-FB65-345F-8135-12B489CA7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Descriptive use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Semantic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Predictive use (network as IVs)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Centrality/brokerage/… serve as IVs in regressions</a:t>
            </a:r>
          </a:p>
          <a:p>
            <a:r>
              <a:rPr lang="en-US" dirty="0"/>
              <a:t>Inferential modeling (network as DV)</a:t>
            </a:r>
          </a:p>
          <a:p>
            <a:pPr lvl="1"/>
            <a:r>
              <a:rPr lang="en-US" dirty="0"/>
              <a:t>ERGM and its variants</a:t>
            </a:r>
          </a:p>
          <a:p>
            <a:pPr lvl="1"/>
            <a:r>
              <a:rPr lang="en-US" dirty="0"/>
              <a:t>Network simulation and other generative network models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Networks as embedded structures for inquiry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6928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3AD0-578D-2F08-342B-4FCC449BA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8B6C-3C6B-7CBE-0EDE-A64A1A02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network, then we ask:</a:t>
            </a:r>
          </a:p>
          <a:p>
            <a:pPr lvl="1"/>
            <a:r>
              <a:rPr lang="en-US" dirty="0"/>
              <a:t>What nodal attributes, between-node forces, and network tendencies might have existed that contributed to the observed network?</a:t>
            </a:r>
          </a:p>
        </p:txBody>
      </p:sp>
    </p:spTree>
    <p:extLst>
      <p:ext uri="{BB962C8B-B14F-4D97-AF65-F5344CB8AC3E}">
        <p14:creationId xmlns:p14="http://schemas.microsoft.com/office/powerpoint/2010/main" val="341260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7B7BD-C5F1-28A6-71F5-A2FF6F58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E637-EE94-D4AC-B0BB-38D8FF180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F704-83B6-E37A-4B74-4DF056E79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network, then we ask:</a:t>
            </a:r>
          </a:p>
          <a:p>
            <a:pPr lvl="1"/>
            <a:r>
              <a:rPr lang="en-US" dirty="0"/>
              <a:t>What nodal attributes, between-node forces, and network tendencies might have existed that contributed to the observed network?</a:t>
            </a:r>
          </a:p>
          <a:p>
            <a:pPr lvl="1"/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See this network as a DV</a:t>
            </a:r>
          </a:p>
          <a:p>
            <a:pPr lvl="1"/>
            <a:r>
              <a:rPr lang="en-US" dirty="0"/>
              <a:t>What predictor might have been significant in its emergence?</a:t>
            </a:r>
          </a:p>
        </p:txBody>
      </p:sp>
      <p:pic>
        <p:nvPicPr>
          <p:cNvPr id="4" name="Network-of-political-blogs-during-the-2004-US-presidential-election-Democratic-and.png" descr="Network-of-political-blogs-during-the-2004-US-presidential-election-Democratic-and.png">
            <a:extLst>
              <a:ext uri="{FF2B5EF4-FFF2-40B4-BE49-F238E27FC236}">
                <a16:creationId xmlns:a16="http://schemas.microsoft.com/office/drawing/2014/main" id="{A56ED8EE-653F-91EB-232A-D38DC16D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89" y="4001294"/>
            <a:ext cx="5601822" cy="28009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3398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3C53-2C93-9376-2820-C89BEE364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2949-EF86-790E-0C22-688ACF13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DF336-26FF-5D88-315B-0C8E83A65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observed a network, then we ask:</a:t>
            </a:r>
          </a:p>
          <a:p>
            <a:pPr lvl="1"/>
            <a:r>
              <a:rPr lang="en-US" dirty="0"/>
              <a:t>What nodal attributes, between-node forces, and network tendencies might have existed that contributed to the observed network?</a:t>
            </a:r>
          </a:p>
          <a:p>
            <a:pPr lvl="1"/>
            <a:endParaRPr lang="en-US" dirty="0"/>
          </a:p>
          <a:p>
            <a:r>
              <a:rPr lang="en-US" dirty="0"/>
              <a:t>How can we statistically show this network comes from political polarization (Democrats and Republicans don’t connect with each other) though?</a:t>
            </a:r>
          </a:p>
        </p:txBody>
      </p:sp>
      <p:pic>
        <p:nvPicPr>
          <p:cNvPr id="4" name="Network-of-political-blogs-during-the-2004-US-presidential-election-Democratic-and.png" descr="Network-of-political-blogs-during-the-2004-US-presidential-election-Democratic-and.png">
            <a:extLst>
              <a:ext uri="{FF2B5EF4-FFF2-40B4-BE49-F238E27FC236}">
                <a16:creationId xmlns:a16="http://schemas.microsoft.com/office/drawing/2014/main" id="{DC1BFDA4-0D5A-88A0-A339-A28E3756D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89" y="4001294"/>
            <a:ext cx="5601822" cy="28009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6638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75935-93E4-059A-29AF-B98A828C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C991-7E47-C08D-7693-2C1C2C37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14E3-7B02-29D0-D5D7-DBBB5728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Inferential Network Analysis:</a:t>
            </a:r>
          </a:p>
          <a:p>
            <a:pPr lvl="1"/>
            <a:r>
              <a:rPr lang="en-US" dirty="0"/>
              <a:t>Statistical models that treat network ties as outcomes and aim to infer the mechanisms behind observed network structure; similar to logistic regression, it predicts the probability that a pair of nodes in a network will have a tie between them, with a set of IVs</a:t>
            </a:r>
          </a:p>
          <a:p>
            <a:pPr lvl="1"/>
            <a:r>
              <a:rPr lang="en-US" dirty="0"/>
              <a:t>Latent Space Models – infer hidden proximity that explains ties</a:t>
            </a:r>
          </a:p>
          <a:p>
            <a:pPr lvl="1"/>
            <a:r>
              <a:rPr lang="en-US" dirty="0"/>
              <a:t>TERGM, SAOM (e.g., SIENA) – extend to temporal dynamics</a:t>
            </a:r>
          </a:p>
          <a:p>
            <a:pPr lvl="1"/>
            <a:r>
              <a:rPr lang="en-US" dirty="0"/>
              <a:t>ERGMs</a:t>
            </a:r>
          </a:p>
          <a:p>
            <a:endParaRPr lang="en-US" dirty="0"/>
          </a:p>
          <a:p>
            <a:r>
              <a:rPr lang="en-US" dirty="0"/>
              <a:t>ERGMs (can be applied to directed, undirected, valued, unvalued, and bipartite networks, resulting in numerous variants):</a:t>
            </a:r>
          </a:p>
          <a:p>
            <a:pPr lvl="2"/>
            <a:r>
              <a:rPr lang="en-US" dirty="0"/>
              <a:t>Control variables: edges (constant term, i.e., probability of tie formation overall)</a:t>
            </a:r>
          </a:p>
          <a:p>
            <a:pPr lvl="2"/>
            <a:r>
              <a:rPr lang="en-US" dirty="0"/>
              <a:t>Nodal attributes: organization’s industry, person’s political affiliation, etc.</a:t>
            </a:r>
          </a:p>
          <a:p>
            <a:pPr lvl="2"/>
            <a:r>
              <a:rPr lang="en-US" dirty="0"/>
              <a:t>Homophily tendencies: same gender, age difference, same hashtags, </a:t>
            </a:r>
            <a:r>
              <a:rPr lang="en-US" b="1" u="sng" dirty="0"/>
              <a:t>same party affiliation</a:t>
            </a:r>
            <a:r>
              <a:rPr lang="en-US" dirty="0"/>
              <a:t>, </a:t>
            </a:r>
            <a:r>
              <a:rPr lang="en-US" b="1" u="sng" dirty="0"/>
              <a:t>different party affiliation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Structural parameters: reciprocity, transitivity, i.e., 2-star, 3-star, triangle, etc.</a:t>
            </a:r>
          </a:p>
          <a:p>
            <a:pPr lvl="2"/>
            <a:r>
              <a:rPr lang="en-US" dirty="0"/>
              <a:t>DV: 1/0 (whether or not a tie exists)</a:t>
            </a:r>
          </a:p>
        </p:txBody>
      </p:sp>
    </p:spTree>
    <p:extLst>
      <p:ext uri="{BB962C8B-B14F-4D97-AF65-F5344CB8AC3E}">
        <p14:creationId xmlns:p14="http://schemas.microsoft.com/office/powerpoint/2010/main" val="1366673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54DE8-361E-C395-3FC2-2C61184B9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C223-FCF8-733A-B6A5-D484D347A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3913-3B5F-11BA-1AD1-21276C04A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Inferential Network Analysis</a:t>
            </a:r>
          </a:p>
          <a:p>
            <a:pPr lvl="1"/>
            <a:r>
              <a:rPr lang="en-US" dirty="0"/>
              <a:t>Suffer from model specification complexity similar to regressions</a:t>
            </a:r>
          </a:p>
          <a:p>
            <a:pPr lvl="2"/>
            <a:r>
              <a:rPr lang="en-US" dirty="0"/>
              <a:t>Which nodal covariates, dyadic covariates, and structural parameters to include</a:t>
            </a:r>
          </a:p>
          <a:p>
            <a:pPr lvl="2"/>
            <a:r>
              <a:rPr lang="en-US" dirty="0"/>
              <a:t>Whether to model homophily, reciprocity, transitivity, shared popularity, etc.</a:t>
            </a:r>
          </a:p>
          <a:p>
            <a:pPr lvl="2"/>
            <a:r>
              <a:rPr lang="en-US" dirty="0"/>
              <a:t>Like regressions, overfitting, underfitting, and omitted variable bias are risks</a:t>
            </a:r>
          </a:p>
          <a:p>
            <a:pPr lvl="2"/>
            <a:r>
              <a:rPr lang="en-US" dirty="0"/>
              <a:t>With TERGM/SAOM, you now also deal with temporal dynamics, which means even more decisions (e.g., memory terms, time lags)</a:t>
            </a:r>
          </a:p>
          <a:p>
            <a:pPr lvl="1"/>
            <a:r>
              <a:rPr lang="en-US" dirty="0"/>
              <a:t>Computationally heavy</a:t>
            </a:r>
          </a:p>
          <a:p>
            <a:pPr lvl="2"/>
            <a:r>
              <a:rPr lang="en-US" dirty="0"/>
              <a:t>All of these models rely on simulation-based estimation techniques like MCMC or GMM, which are slow and can be unstable</a:t>
            </a:r>
          </a:p>
          <a:p>
            <a:pPr lvl="2"/>
            <a:r>
              <a:rPr lang="en-US" dirty="0"/>
              <a:t>Can’t apply to enormous networks, because you are modeling </a:t>
            </a:r>
            <a:r>
              <a:rPr lang="en-US" i="1" dirty="0"/>
              <a:t>N*(N-1)/2 </a:t>
            </a:r>
            <a:r>
              <a:rPr lang="en-US" dirty="0"/>
              <a:t>ties</a:t>
            </a:r>
          </a:p>
          <a:p>
            <a:pPr lvl="2"/>
            <a:r>
              <a:rPr lang="en-US" dirty="0"/>
              <a:t>Your PC will crash with CPU/Memory problems, and in the end, you may receive a “models do not converge” warning.</a:t>
            </a:r>
          </a:p>
        </p:txBody>
      </p:sp>
    </p:spTree>
    <p:extLst>
      <p:ext uri="{BB962C8B-B14F-4D97-AF65-F5344CB8AC3E}">
        <p14:creationId xmlns:p14="http://schemas.microsoft.com/office/powerpoint/2010/main" val="2924296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0EE98-3B4C-001B-303B-01515A621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0525-D6A7-E759-7635-F675CDB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0A86-F625-3EC6-07ED-7EEFDD00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Beyond ERGMs – Other Ways to Explain Network Patterns</a:t>
            </a:r>
          </a:p>
          <a:p>
            <a:pPr lvl="1"/>
            <a:r>
              <a:rPr lang="en-US" dirty="0"/>
              <a:t>Simulation-based Hypothesis Testing</a:t>
            </a:r>
          </a:p>
          <a:p>
            <a:pPr lvl="2"/>
            <a:r>
              <a:rPr lang="en-US" dirty="0"/>
              <a:t>Examples: Permutation tests, edge rewiring, attribute shuffling</a:t>
            </a:r>
          </a:p>
          <a:p>
            <a:pPr lvl="2"/>
            <a:r>
              <a:rPr lang="en-US" dirty="0"/>
              <a:t>Null: What would the network look like if attributes/ties were random?</a:t>
            </a:r>
          </a:p>
          <a:p>
            <a:pPr lvl="2"/>
            <a:r>
              <a:rPr lang="en-US" dirty="0"/>
              <a:t>Based on the observed network, not model-driven</a:t>
            </a:r>
          </a:p>
          <a:p>
            <a:pPr lvl="2"/>
            <a:r>
              <a:rPr lang="en-US" dirty="0"/>
              <a:t>You keep the structure fixed, but shuffle things around</a:t>
            </a:r>
          </a:p>
          <a:p>
            <a:pPr lvl="1"/>
            <a:r>
              <a:rPr lang="en-US" dirty="0"/>
              <a:t>Theory-informed generative models</a:t>
            </a:r>
          </a:p>
          <a:p>
            <a:pPr lvl="2"/>
            <a:r>
              <a:rPr lang="en-US" dirty="0"/>
              <a:t>Examples: SBM, Degree-Corrected SBM, </a:t>
            </a:r>
            <a:r>
              <a:rPr lang="en-US" dirty="0" err="1"/>
              <a:t>Barabási</a:t>
            </a:r>
            <a:r>
              <a:rPr lang="en-US" dirty="0"/>
              <a:t>–Albert, Latent Space Model</a:t>
            </a:r>
          </a:p>
          <a:p>
            <a:pPr lvl="2"/>
            <a:r>
              <a:rPr lang="en-US" dirty="0"/>
              <a:t>Null: What structure would have emerged from these mathematical models?</a:t>
            </a:r>
          </a:p>
          <a:p>
            <a:pPr lvl="2"/>
            <a:r>
              <a:rPr lang="en-US" dirty="0"/>
              <a:t>Model-driven, often probabilistic</a:t>
            </a:r>
          </a:p>
          <a:p>
            <a:pPr lvl="2"/>
            <a:r>
              <a:rPr lang="en-US" dirty="0"/>
              <a:t>You generate networks from scratch (or from parameterized theory)</a:t>
            </a:r>
          </a:p>
          <a:p>
            <a:r>
              <a:rPr lang="en-US" dirty="0"/>
              <a:t>In other words: ERGMs </a:t>
            </a:r>
            <a:r>
              <a:rPr lang="en-US" i="1" dirty="0"/>
              <a:t>infer</a:t>
            </a:r>
            <a:r>
              <a:rPr lang="en-US" dirty="0"/>
              <a:t>; simulations and generative models ask: </a:t>
            </a:r>
            <a:r>
              <a:rPr lang="en-US" i="1" dirty="0"/>
              <a:t>Could this structure have emerged from this process?</a:t>
            </a:r>
          </a:p>
        </p:txBody>
      </p:sp>
    </p:spTree>
    <p:extLst>
      <p:ext uri="{BB962C8B-B14F-4D97-AF65-F5344CB8AC3E}">
        <p14:creationId xmlns:p14="http://schemas.microsoft.com/office/powerpoint/2010/main" val="2001888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D78E-55F8-0759-9BBA-DF4FDB2A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55DB-01E4-E33E-3C00-E13F9DA9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as DV to be predicted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1724-CDEF-EDED-419C-2A6579900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Simulation-based Hypothesis Testing (permutation test)</a:t>
            </a:r>
          </a:p>
          <a:p>
            <a:pPr lvl="1"/>
            <a:r>
              <a:rPr lang="en-US" dirty="0"/>
              <a:t>Shuffle party labels to generate 100 new networks and calculate modularity each time.</a:t>
            </a:r>
          </a:p>
          <a:p>
            <a:pPr lvl="1"/>
            <a:r>
              <a:rPr lang="en-US" dirty="0"/>
              <a:t>How extreme is the observed modularity compared to the 100 networks?</a:t>
            </a:r>
          </a:p>
          <a:p>
            <a:pPr lvl="1"/>
            <a:r>
              <a:rPr lang="en-US" b="1" dirty="0"/>
              <a:t>Keep structure, randomize labels → “Is party relevant?”</a:t>
            </a:r>
          </a:p>
          <a:p>
            <a:r>
              <a:rPr lang="en-US" dirty="0"/>
              <a:t>Theory-informed generative models (stochastic block models)</a:t>
            </a:r>
          </a:p>
          <a:p>
            <a:pPr lvl="1"/>
            <a:r>
              <a:rPr lang="en-US" dirty="0"/>
              <a:t>Assign nodes to latent groups (e.g., Democrat, Republican)</a:t>
            </a:r>
          </a:p>
          <a:p>
            <a:pPr lvl="1"/>
            <a:r>
              <a:rPr lang="en-US" dirty="0"/>
              <a:t>Specify high within-group tie probabilities, low between-group tie probabilities</a:t>
            </a:r>
          </a:p>
          <a:p>
            <a:pPr lvl="1"/>
            <a:r>
              <a:rPr lang="en-US" dirty="0"/>
              <a:t>Generate 100 simulated networks under this group-based structure</a:t>
            </a:r>
          </a:p>
          <a:p>
            <a:pPr lvl="1"/>
            <a:r>
              <a:rPr lang="en-US" dirty="0"/>
              <a:t>Do they show similar modularity, </a:t>
            </a:r>
            <a:r>
              <a:rPr lang="en-US" dirty="0" err="1"/>
              <a:t>assortativity</a:t>
            </a:r>
            <a:r>
              <a:rPr lang="en-US" dirty="0"/>
              <a:t>, or community structure?</a:t>
            </a:r>
          </a:p>
          <a:p>
            <a:pPr lvl="1"/>
            <a:r>
              <a:rPr lang="en-US" b="1" dirty="0"/>
              <a:t>Keep labels, simulate structure → “Is group-based tie formation sufficient to (re)produce this structure?”</a:t>
            </a:r>
          </a:p>
        </p:txBody>
      </p:sp>
      <p:pic>
        <p:nvPicPr>
          <p:cNvPr id="4" name="Network-of-political-blogs-during-the-2004-US-presidential-election-Democratic-and.png" descr="Network-of-political-blogs-during-the-2004-US-presidential-election-Democratic-and.png">
            <a:extLst>
              <a:ext uri="{FF2B5EF4-FFF2-40B4-BE49-F238E27FC236}">
                <a16:creationId xmlns:a16="http://schemas.microsoft.com/office/drawing/2014/main" id="{44E077B3-6CD8-92A7-F3F2-3F886FB15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1295400"/>
            <a:ext cx="2997199" cy="1498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100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F1251-0967-2DD5-E8B4-33C7229A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C592-BAD6-BC57-212E-7AAB1DDD8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network is a collection of </a:t>
            </a:r>
            <a:r>
              <a:rPr lang="en-US" i="1" u="sng" dirty="0"/>
              <a:t>nodes</a:t>
            </a:r>
            <a:r>
              <a:rPr lang="en-US" dirty="0"/>
              <a:t> (entities, also called vertices) and </a:t>
            </a:r>
            <a:r>
              <a:rPr lang="en-US" i="1" u="sng" dirty="0"/>
              <a:t>edges </a:t>
            </a:r>
            <a:r>
              <a:rPr lang="en-US" dirty="0"/>
              <a:t>(relationships, also called ties)</a:t>
            </a:r>
          </a:p>
          <a:p>
            <a:pPr lvl="1"/>
            <a:r>
              <a:rPr lang="en-US" i="1" dirty="0"/>
              <a:t>Node</a:t>
            </a:r>
            <a:r>
              <a:rPr lang="en-US" dirty="0"/>
              <a:t>: Entity (e.g., person, organization, word)</a:t>
            </a:r>
          </a:p>
          <a:p>
            <a:pPr lvl="1"/>
            <a:r>
              <a:rPr lang="en-US" i="1" dirty="0"/>
              <a:t>Edge</a:t>
            </a:r>
            <a:r>
              <a:rPr lang="en-US" dirty="0"/>
              <a:t>: Relationship between nodes (e.g., friendship, citation)</a:t>
            </a:r>
          </a:p>
          <a:p>
            <a:pPr lvl="2"/>
            <a:r>
              <a:rPr lang="en-US" dirty="0"/>
              <a:t>Edges can be directed vs. undirected, and weighted (stronger ties = higher weight)</a:t>
            </a:r>
          </a:p>
          <a:p>
            <a:pPr lvl="1"/>
            <a:r>
              <a:rPr lang="en-US" i="1" dirty="0"/>
              <a:t>Graph</a:t>
            </a:r>
            <a:r>
              <a:rPr lang="en-US" dirty="0"/>
              <a:t>: set of nodes + edges</a:t>
            </a:r>
            <a:endParaRPr lang="en-US" i="1" dirty="0"/>
          </a:p>
          <a:p>
            <a:r>
              <a:rPr lang="en-US" dirty="0"/>
              <a:t>Common examples:</a:t>
            </a:r>
          </a:p>
          <a:p>
            <a:pPr lvl="1"/>
            <a:r>
              <a:rPr lang="en-US" dirty="0"/>
              <a:t>Social networks: people connected by friendship</a:t>
            </a:r>
          </a:p>
          <a:p>
            <a:pPr lvl="1"/>
            <a:r>
              <a:rPr lang="en-US" dirty="0"/>
              <a:t>Citation networks: papers citing each other</a:t>
            </a:r>
          </a:p>
          <a:p>
            <a:pPr lvl="1"/>
            <a:r>
              <a:rPr lang="en-US" dirty="0"/>
              <a:t>Semantic networks: words co-occurring in texts</a:t>
            </a:r>
          </a:p>
        </p:txBody>
      </p:sp>
    </p:spTree>
    <p:extLst>
      <p:ext uri="{BB962C8B-B14F-4D97-AF65-F5344CB8AC3E}">
        <p14:creationId xmlns:p14="http://schemas.microsoft.com/office/powerpoint/2010/main" val="1123620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8F3E-29C3-ED3D-50CE-4BD7117A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Generative Network Models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13FF860-CB90-0977-B2D1-DBF9414E3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164829"/>
              </p:ext>
            </p:extLst>
          </p:nvPr>
        </p:nvGraphicFramePr>
        <p:xfrm>
          <a:off x="628650" y="1513008"/>
          <a:ext cx="7886700" cy="5344994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501808">
                  <a:extLst>
                    <a:ext uri="{9D8B030D-6E8A-4147-A177-3AD203B41FA5}">
                      <a16:colId xmlns:a16="http://schemas.microsoft.com/office/drawing/2014/main" val="3143265618"/>
                    </a:ext>
                  </a:extLst>
                </a:gridCol>
                <a:gridCol w="1253765">
                  <a:extLst>
                    <a:ext uri="{9D8B030D-6E8A-4147-A177-3AD203B41FA5}">
                      <a16:colId xmlns:a16="http://schemas.microsoft.com/office/drawing/2014/main" val="3692844675"/>
                    </a:ext>
                  </a:extLst>
                </a:gridCol>
                <a:gridCol w="2271859">
                  <a:extLst>
                    <a:ext uri="{9D8B030D-6E8A-4147-A177-3AD203B41FA5}">
                      <a16:colId xmlns:a16="http://schemas.microsoft.com/office/drawing/2014/main" val="2807685015"/>
                    </a:ext>
                  </a:extLst>
                </a:gridCol>
                <a:gridCol w="1508289">
                  <a:extLst>
                    <a:ext uri="{9D8B030D-6E8A-4147-A177-3AD203B41FA5}">
                      <a16:colId xmlns:a16="http://schemas.microsoft.com/office/drawing/2014/main" val="954625205"/>
                    </a:ext>
                  </a:extLst>
                </a:gridCol>
                <a:gridCol w="1350979">
                  <a:extLst>
                    <a:ext uri="{9D8B030D-6E8A-4147-A177-3AD203B41FA5}">
                      <a16:colId xmlns:a16="http://schemas.microsoft.com/office/drawing/2014/main" val="3096452777"/>
                    </a:ext>
                  </a:extLst>
                </a:gridCol>
              </a:tblGrid>
              <a:tr h="240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Category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Model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Key Idea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Characteristics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Famous Example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3064908323"/>
                  </a:ext>
                </a:extLst>
              </a:tr>
              <a:tr h="429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1. Random Graphs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Erdős–Rényi (ER)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Randomly connect node pairs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Poisson degree distribution, few hubs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Baseline for randomness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2664998668"/>
                  </a:ext>
                </a:extLst>
              </a:tr>
              <a:tr h="50896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Configuration Model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Fix degree sequence, randomly connect stubs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Preserves degree distribution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Null model with preserved structure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57859880"/>
                  </a:ext>
                </a:extLst>
              </a:tr>
              <a:tr h="4293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2. Small-World &amp; Clustering Models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Watts–Strogatz (WS)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Start with a ring lattice, rewire with probability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High clustering + short average path length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Human friendship networks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1091122285"/>
                  </a:ext>
                </a:extLst>
              </a:tr>
              <a:tr h="508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3. Power-Law Models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Barabási–Albert (BA)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New nodes attach to high-degree nodes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Scale-free, power-law degree, hubs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Web links, citation networks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1041930975"/>
                  </a:ext>
                </a:extLst>
              </a:tr>
              <a:tr h="6185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4. Community Detection / Group-Based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Stochastic Block Model (SBM)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Partition nodes into groups; connect based on group probabilities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Captures community/cluster structure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Political blogosphere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3413751141"/>
                  </a:ext>
                </a:extLst>
              </a:tr>
              <a:tr h="4293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Degree-Corrected SBM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Like SBM, but adjusts for degree heterogeneity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Realistic with uneven group sizes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Social affiliation networks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3765243744"/>
                  </a:ext>
                </a:extLst>
              </a:tr>
              <a:tr h="6234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5. Statistical Network Models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Exponential Random Graph Models (ERGM)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Estimate tie probability based on structural features (e.g., reciprocity, triads)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Flexible and interpretable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Face-to-face friendship networks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1548016486"/>
                  </a:ext>
                </a:extLst>
              </a:tr>
              <a:tr h="61856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Latent Space Model (LSM)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Nodes exist in a latent space; closer nodes more likely to connect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Captures proximity effects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Online dating or collaboration networks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3661897381"/>
                  </a:ext>
                </a:extLst>
              </a:tr>
              <a:tr h="5089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6. Dynamic/Temporal Models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/>
                        <a:t>Actor-Oriented Models (SIENA)</a:t>
                      </a:r>
                      <a:endParaRPr lang="en-US" sz="110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Model evolution of ties based on actor-level decisions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Micro-level changes over time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Teen friendship evolution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2745825241"/>
                  </a:ext>
                </a:extLst>
              </a:tr>
              <a:tr h="429341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Relational Event Models (REM)</a:t>
                      </a:r>
                      <a:endParaRPr lang="en-US" sz="1100" dirty="0"/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Model sequences of interaction events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/>
                        <a:t>Time-stamped dyadic data</a:t>
                      </a:r>
                    </a:p>
                  </a:txBody>
                  <a:tcPr marL="45092" marR="45092" marT="22546" marB="2254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Email, chat logs</a:t>
                      </a:r>
                    </a:p>
                  </a:txBody>
                  <a:tcPr marL="45092" marR="45092" marT="22546" marB="22546" anchor="ctr"/>
                </a:tc>
                <a:extLst>
                  <a:ext uri="{0D108BD9-81ED-4DB2-BD59-A6C34878D82A}">
                    <a16:rowId xmlns:a16="http://schemas.microsoft.com/office/drawing/2014/main" val="2774019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281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BD124-2E41-A675-FE5D-2EAFF68D4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9F40-7E4D-0423-875E-8E41A192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FFC2B-9306-8EF5-68DD-798E0C3F4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Descriptive use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Semantic networks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visualization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Predictive use (network as IVs)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Centrality/brokerage/… serve as IVs in regressions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Inferential modeling (network as DV)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ERGM and its variants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Network simulation and other generative network models</a:t>
            </a:r>
          </a:p>
          <a:p>
            <a:r>
              <a:rPr lang="en-US" dirty="0"/>
              <a:t>Networks as embedded structures for inquiry</a:t>
            </a:r>
          </a:p>
          <a:p>
            <a:pPr lvl="1"/>
            <a:r>
              <a:rPr lang="en-US" dirty="0"/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2657123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B798-1E4D-B37C-C34B-366E80E5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Basic Structure for Inquiries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9EBEF-E7F7-4022-DD94-B497BCD37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r>
              <a:rPr lang="en-US" dirty="0"/>
              <a:t>Not just analyzing the network, we are using it as infrastructure</a:t>
            </a:r>
          </a:p>
          <a:p>
            <a:r>
              <a:rPr lang="en-US" dirty="0"/>
              <a:t>We define networks and determine who interacts with whom, when, and how often, and ask how structure affects outcomes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Network experiment: Manipulate network structure (e.g., add influencers, remove ties).</a:t>
            </a:r>
          </a:p>
          <a:p>
            <a:pPr lvl="2"/>
            <a:r>
              <a:rPr lang="en-US" dirty="0"/>
              <a:t>Control: No Influencer; Treatment: With an influencer who communicates more</a:t>
            </a:r>
          </a:p>
          <a:p>
            <a:pPr lvl="2"/>
            <a:r>
              <a:rPr lang="en-US" dirty="0"/>
              <a:t>Control: Observed communication network; Treatment: All long-range tie removed</a:t>
            </a:r>
          </a:p>
          <a:p>
            <a:pPr lvl="1"/>
            <a:r>
              <a:rPr lang="en-US" dirty="0"/>
              <a:t>Message experiment within a network: Deliver different messages to central vs peripheral nodes.</a:t>
            </a:r>
          </a:p>
          <a:p>
            <a:pPr lvl="2"/>
            <a:r>
              <a:rPr lang="en-US" dirty="0"/>
              <a:t>Same network, deliver message to different nodes to start with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210418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4A589-2A17-09EE-28E3-23421761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04557-A99B-8E35-BA4B-87543724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Basic Structure for Inquiries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6DCC-228F-18FF-F729-89A929D4F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r>
              <a:rPr lang="en-US" dirty="0"/>
              <a:t>Centola (2010, Science): Built artificial online health networks</a:t>
            </a:r>
          </a:p>
          <a:p>
            <a:r>
              <a:rPr lang="en-US" dirty="0"/>
              <a:t>Randomly assigned participants to:</a:t>
            </a:r>
          </a:p>
          <a:p>
            <a:pPr lvl="1"/>
            <a:r>
              <a:rPr lang="en-US" dirty="0"/>
              <a:t>Clustered-lattice networks vs random networks</a:t>
            </a:r>
          </a:p>
          <a:p>
            <a:pPr lvl="1"/>
            <a:r>
              <a:rPr lang="en-US" dirty="0"/>
              <a:t>Tracked how health behavior (e.g., signing up for an exercise program) spread</a:t>
            </a:r>
          </a:p>
          <a:p>
            <a:r>
              <a:rPr lang="en-US" dirty="0"/>
              <a:t>Found: Clustered networks led to more stable behavioral adoption than random ones.</a:t>
            </a:r>
          </a:p>
          <a:p>
            <a:r>
              <a:rPr lang="en-US" dirty="0"/>
              <a:t>Takeaway: Even with the same messages and people, the network structure changed the outcome.</a:t>
            </a:r>
          </a:p>
        </p:txBody>
      </p:sp>
    </p:spTree>
    <p:extLst>
      <p:ext uri="{BB962C8B-B14F-4D97-AF65-F5344CB8AC3E}">
        <p14:creationId xmlns:p14="http://schemas.microsoft.com/office/powerpoint/2010/main" val="1392576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50C7-A9AE-CD14-E4A3-A71EA271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4B4A-F97E-B5BC-1FEC-B00DA15C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as Basic Structure for Inquiries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6D89-0D06-0AD6-D42C-7527C89AF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/>
          <a:lstStyle/>
          <a:p>
            <a:r>
              <a:rPr lang="en-US" dirty="0"/>
              <a:t>We can also think of a field experiment design that uses existing/observed networks</a:t>
            </a:r>
          </a:p>
          <a:p>
            <a:endParaRPr lang="en-US" dirty="0"/>
          </a:p>
          <a:p>
            <a:r>
              <a:rPr lang="en-US" dirty="0"/>
              <a:t>Field experiment on Twitter: Inject political messages into different types of nodes:</a:t>
            </a:r>
          </a:p>
          <a:p>
            <a:pPr lvl="1"/>
            <a:r>
              <a:rPr lang="en-US" dirty="0"/>
              <a:t>High-degree (popular) vs low-degree users</a:t>
            </a:r>
          </a:p>
          <a:p>
            <a:pPr lvl="1"/>
            <a:r>
              <a:rPr lang="en-US" dirty="0"/>
              <a:t>Echo chambers vs bridge nodes</a:t>
            </a:r>
          </a:p>
          <a:p>
            <a:r>
              <a:rPr lang="en-US" dirty="0"/>
              <a:t>Outcome: Which messages travel farther? Which reach across party lines?</a:t>
            </a:r>
          </a:p>
          <a:p>
            <a:r>
              <a:rPr lang="en-US" dirty="0"/>
              <a:t>Lesson: Network position + content jointly affect political diffusion and polarization.</a:t>
            </a:r>
          </a:p>
        </p:txBody>
      </p:sp>
    </p:spTree>
    <p:extLst>
      <p:ext uri="{BB962C8B-B14F-4D97-AF65-F5344CB8AC3E}">
        <p14:creationId xmlns:p14="http://schemas.microsoft.com/office/powerpoint/2010/main" val="2896668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20233-01CF-0AE3-1BE9-6953F852F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22DF-7CB8-B34C-E4CD-9DB80C06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networks in SoSci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E570-F4CA-37EE-EC9A-2ECD51D10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Descriptive use</a:t>
            </a:r>
          </a:p>
          <a:p>
            <a:pPr lvl="1"/>
            <a:r>
              <a:rPr lang="en-US" dirty="0"/>
              <a:t>Semantic networks</a:t>
            </a:r>
          </a:p>
          <a:p>
            <a:pPr lvl="1"/>
            <a:r>
              <a:rPr lang="en-US" dirty="0"/>
              <a:t>Network visualization</a:t>
            </a:r>
          </a:p>
          <a:p>
            <a:r>
              <a:rPr lang="en-US" dirty="0"/>
              <a:t>Predictive use (network as IVs)</a:t>
            </a:r>
          </a:p>
          <a:p>
            <a:pPr lvl="1"/>
            <a:r>
              <a:rPr lang="en-US" dirty="0"/>
              <a:t>Centrality/brokerage/… serve as IVs in regressions</a:t>
            </a:r>
          </a:p>
          <a:p>
            <a:r>
              <a:rPr lang="en-US" dirty="0"/>
              <a:t>Inferential modeling (network as DV)</a:t>
            </a:r>
          </a:p>
          <a:p>
            <a:pPr lvl="1"/>
            <a:r>
              <a:rPr lang="en-US" dirty="0"/>
              <a:t>ERGM and its variants</a:t>
            </a:r>
          </a:p>
          <a:p>
            <a:pPr lvl="1"/>
            <a:r>
              <a:rPr lang="en-US" dirty="0"/>
              <a:t>Network simulation and other generative network models</a:t>
            </a:r>
          </a:p>
          <a:p>
            <a:r>
              <a:rPr lang="en-US" dirty="0"/>
              <a:t>Networks as embedded structures for inquiry</a:t>
            </a:r>
          </a:p>
          <a:p>
            <a:pPr lvl="1"/>
            <a:r>
              <a:rPr lang="en-US" dirty="0"/>
              <a:t>Network experiment</a:t>
            </a:r>
          </a:p>
        </p:txBody>
      </p:sp>
    </p:spTree>
    <p:extLst>
      <p:ext uri="{BB962C8B-B14F-4D97-AF65-F5344CB8AC3E}">
        <p14:creationId xmlns:p14="http://schemas.microsoft.com/office/powerpoint/2010/main" val="41414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0D2A-04F2-CE46-4F39-E9E75FCF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of Caution</a:t>
            </a:r>
          </a:p>
        </p:txBody>
      </p:sp>
    </p:spTree>
    <p:extLst>
      <p:ext uri="{BB962C8B-B14F-4D97-AF65-F5344CB8AC3E}">
        <p14:creationId xmlns:p14="http://schemas.microsoft.com/office/powerpoint/2010/main" val="20364152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CD44-935C-D88D-E709-36174991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Caution –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940C-C6D5-10F5-BE0B-B4C4FA7D3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Metrics are constructed and must be interpreted in context</a:t>
            </a:r>
            <a:r>
              <a:rPr lang="en-US" dirty="0"/>
              <a:t>, for example, which centrality measure captures “influencer”?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Central ≠ Important: A node with high degree might be popular, but not influential in diffusion</a:t>
            </a:r>
          </a:p>
          <a:p>
            <a:r>
              <a:rPr lang="en-US" dirty="0"/>
              <a:t>Unit of analysis matters: Actor-level stats must align with research questions</a:t>
            </a:r>
          </a:p>
          <a:p>
            <a:r>
              <a:rPr lang="en-US" dirty="0"/>
              <a:t>Complementary metrics: Use multiple indicators to triangulate</a:t>
            </a:r>
          </a:p>
          <a:p>
            <a:endParaRPr lang="en-US" dirty="0"/>
          </a:p>
          <a:p>
            <a:r>
              <a:rPr lang="en-US" dirty="0"/>
              <a:t>Ask if a measure is substantively meaningful</a:t>
            </a:r>
          </a:p>
        </p:txBody>
      </p:sp>
    </p:spTree>
    <p:extLst>
      <p:ext uri="{BB962C8B-B14F-4D97-AF65-F5344CB8AC3E}">
        <p14:creationId xmlns:p14="http://schemas.microsoft.com/office/powerpoint/2010/main" val="1736379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E7D2-A666-9664-FB12-5F76D690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– Network for Network’s Sake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AC17B-62C4-4B52-D0C4-5DC16073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papers try to use network analysis to fluff up papers methodologically, but in fact, there is no need for network at all</a:t>
            </a:r>
          </a:p>
          <a:p>
            <a:pPr lvl="1"/>
            <a:r>
              <a:rPr lang="en-US" dirty="0"/>
              <a:t>E.g., a network of text messages between people</a:t>
            </a:r>
          </a:p>
          <a:p>
            <a:pPr lvl="2"/>
            <a:r>
              <a:rPr lang="en-US" dirty="0"/>
              <a:t>Nodes as persons; weighted ties as messages</a:t>
            </a:r>
          </a:p>
          <a:p>
            <a:pPr lvl="2"/>
            <a:r>
              <a:rPr lang="en-US" dirty="0"/>
              <a:t>The indegree of a (person) node is basically the number of messages they receive. Do you need a network for that?</a:t>
            </a:r>
          </a:p>
          <a:p>
            <a:pPr lvl="1"/>
            <a:r>
              <a:rPr lang="en-US" dirty="0"/>
              <a:t>E.g., seductive hairball visualization while analytically empty</a:t>
            </a:r>
          </a:p>
          <a:p>
            <a:pPr lvl="1"/>
            <a:endParaRPr lang="en-US" dirty="0"/>
          </a:p>
          <a:p>
            <a:r>
              <a:rPr lang="en-US" dirty="0"/>
              <a:t>Use networks only when…</a:t>
            </a:r>
          </a:p>
          <a:p>
            <a:pPr lvl="1"/>
            <a:r>
              <a:rPr lang="en-US" dirty="0"/>
              <a:t>Your theory is relational, or</a:t>
            </a:r>
          </a:p>
          <a:p>
            <a:pPr lvl="1"/>
            <a:r>
              <a:rPr lang="en-US" dirty="0"/>
              <a:t>You’re interested in structure (e.g., brokerage, redundancy), or</a:t>
            </a:r>
          </a:p>
          <a:p>
            <a:pPr lvl="1"/>
            <a:r>
              <a:rPr lang="en-US" dirty="0"/>
              <a:t>You’re modeling processes (e.g., diffusion, competition, influence)</a:t>
            </a:r>
          </a:p>
          <a:p>
            <a:r>
              <a:rPr lang="en-US" dirty="0"/>
              <a:t>Use networks only when you are studying networked phenomena</a:t>
            </a:r>
          </a:p>
        </p:txBody>
      </p:sp>
    </p:spTree>
    <p:extLst>
      <p:ext uri="{BB962C8B-B14F-4D97-AF65-F5344CB8AC3E}">
        <p14:creationId xmlns:p14="http://schemas.microsoft.com/office/powerpoint/2010/main" val="4069801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055F-5314-98E9-88D8-C10FBE89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- Rarely Used in Isolation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6D2C-6C09-D57B-0ACA-49F11DC5E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structure reveals who is connected to whom, but not why, how, or what it means.</a:t>
            </a:r>
          </a:p>
          <a:p>
            <a:r>
              <a:rPr lang="en-US" dirty="0"/>
              <a:t>Other methods complement network analysis:</a:t>
            </a:r>
          </a:p>
          <a:p>
            <a:pPr lvl="1"/>
            <a:r>
              <a:rPr lang="en-US" dirty="0"/>
              <a:t>Text Analysis / NLP: for uncovering meaning or themes behind the nodes/edges.</a:t>
            </a:r>
          </a:p>
          <a:p>
            <a:pPr lvl="1"/>
            <a:r>
              <a:rPr lang="en-US" dirty="0"/>
              <a:t>Statistical Modeling: to predict influence, centrality, diffusion.</a:t>
            </a:r>
          </a:p>
          <a:p>
            <a:pPr lvl="1"/>
            <a:r>
              <a:rPr lang="en-US" dirty="0"/>
              <a:t>Visualization: for pattern recognition and communicative clarity.</a:t>
            </a:r>
          </a:p>
          <a:p>
            <a:pPr lvl="1"/>
            <a:r>
              <a:rPr lang="en-US" dirty="0"/>
              <a:t>Temporal Models: to understand how networks evolve over time.</a:t>
            </a:r>
          </a:p>
          <a:p>
            <a:r>
              <a:rPr lang="en-US" dirty="0"/>
              <a:t>In excellent CSS studies, network analysis is rarely used in isolation --- it usually comes with a strategic combination of other novel CSS methods.</a:t>
            </a:r>
          </a:p>
        </p:txBody>
      </p:sp>
    </p:spTree>
    <p:extLst>
      <p:ext uri="{BB962C8B-B14F-4D97-AF65-F5344CB8AC3E}">
        <p14:creationId xmlns:p14="http://schemas.microsoft.com/office/powerpoint/2010/main" val="23246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7B63C-ABF3-D1BC-CF7C-1B6607D3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39B2-914A-1317-35DE-C9076BA54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Adjectives for Networks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F3BB636-4932-E1FD-D166-630CC213D6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889251"/>
              </p:ext>
            </p:extLst>
          </p:nvPr>
        </p:nvGraphicFramePr>
        <p:xfrm>
          <a:off x="628650" y="1781668"/>
          <a:ext cx="7886700" cy="47470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81312">
                  <a:extLst>
                    <a:ext uri="{9D8B030D-6E8A-4147-A177-3AD203B41FA5}">
                      <a16:colId xmlns:a16="http://schemas.microsoft.com/office/drawing/2014/main" val="478574220"/>
                    </a:ext>
                  </a:extLst>
                </a:gridCol>
                <a:gridCol w="3054800">
                  <a:extLst>
                    <a:ext uri="{9D8B030D-6E8A-4147-A177-3AD203B41FA5}">
                      <a16:colId xmlns:a16="http://schemas.microsoft.com/office/drawing/2014/main" val="3409590526"/>
                    </a:ext>
                  </a:extLst>
                </a:gridCol>
                <a:gridCol w="2950588">
                  <a:extLst>
                    <a:ext uri="{9D8B030D-6E8A-4147-A177-3AD203B41FA5}">
                      <a16:colId xmlns:a16="http://schemas.microsoft.com/office/drawing/2014/main" val="117067123"/>
                    </a:ext>
                  </a:extLst>
                </a:gridCol>
              </a:tblGrid>
              <a:tr h="2565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/>
                        <a:t>Property Type</a:t>
                      </a:r>
                      <a:endParaRPr lang="en-US" sz="160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Description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Example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416177055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/>
                        <a:t>Directed / Undirected</a:t>
                      </a:r>
                      <a:endParaRPr lang="en-US" sz="160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Are edges one-way or two-way?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Twitter (directed), Facebook (undirected)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386180317"/>
                  </a:ext>
                </a:extLst>
              </a:tr>
              <a:tr h="2565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/>
                        <a:t>Weighted / Unweighted</a:t>
                      </a:r>
                      <a:endParaRPr lang="en-US" sz="160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Do edges have strength/weight?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# of emails sent between people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2005923256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/>
                        <a:t>Static / Dynamic</a:t>
                      </a:r>
                      <a:endParaRPr lang="en-US" sz="160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Does the network change over time?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Temporal networks of contact tracing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3068193388"/>
                  </a:ext>
                </a:extLst>
              </a:tr>
              <a:tr h="61169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Bipartite (Two-mode)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Are there two types of nodes, and edges only run between types?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Users and events, students and classes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458666059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Multiplex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Are there multiple types of relationships between nodes?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Friends + coworkers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2554110732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Signed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Do edges carry positive/negative valence?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/>
                        <a:t>Trust/distrust networks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867001449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b="1" dirty="0"/>
                        <a:t>Sparse / Dense</a:t>
                      </a:r>
                      <a:endParaRPr lang="en-US" sz="1600" dirty="0"/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How many edges exist relative to possible?</a:t>
                      </a:r>
                    </a:p>
                  </a:txBody>
                  <a:tcPr marL="68256" marR="68256" marT="34128" marB="34128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Most real networks are sparse; thus, we sometimes use network “components” (i.e., maximally connected subgraph)</a:t>
                      </a:r>
                    </a:p>
                  </a:txBody>
                  <a:tcPr marL="68256" marR="68256" marT="34128" marB="34128" anchor="ctr"/>
                </a:tc>
                <a:extLst>
                  <a:ext uri="{0D108BD9-81ED-4DB2-BD59-A6C34878D82A}">
                    <a16:rowId xmlns:a16="http://schemas.microsoft.com/office/drawing/2014/main" val="296426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3213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DF0F-303E-02CB-F4E2-689BC944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Zhao et al.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EC846-3859-4503-91A5-0FD3B173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02548-8012-F5D8-71EE-67F0B02E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4958-A9BB-50CE-D409-6AD2030AC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Zhao et al.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8C25-AE74-568D-D044-5BADA804B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social network and influence of ancient Chinese poets.</a:t>
            </a:r>
          </a:p>
          <a:p>
            <a:r>
              <a:rPr lang="en-US" dirty="0"/>
              <a:t>Combined methods:</a:t>
            </a:r>
          </a:p>
          <a:p>
            <a:pPr lvl="1"/>
            <a:r>
              <a:rPr lang="en-US" dirty="0"/>
              <a:t>Text mining + Named Entity Recognition: Identify poets and their references to one another.</a:t>
            </a:r>
          </a:p>
          <a:p>
            <a:pPr lvl="1"/>
            <a:r>
              <a:rPr lang="en-US" dirty="0"/>
              <a:t>Network Analysis: Build directed influence networks among poets.</a:t>
            </a:r>
          </a:p>
          <a:p>
            <a:pPr lvl="1"/>
            <a:r>
              <a:rPr lang="en-US" dirty="0"/>
              <a:t>Network Simulation: Susceptible–Infected (SI) Model</a:t>
            </a:r>
          </a:p>
          <a:p>
            <a:pPr lvl="1"/>
            <a:r>
              <a:rPr lang="en-US" dirty="0"/>
              <a:t>Temporal Slicing: Examine changing influence across historical periods.</a:t>
            </a:r>
          </a:p>
          <a:p>
            <a:pPr lvl="1"/>
            <a:r>
              <a:rPr lang="en-US" dirty="0"/>
              <a:t>Centrality Measures + Topic Modeling: Identify influential poets and thematic shifts.</a:t>
            </a:r>
          </a:p>
        </p:txBody>
      </p:sp>
    </p:spTree>
    <p:extLst>
      <p:ext uri="{BB962C8B-B14F-4D97-AF65-F5344CB8AC3E}">
        <p14:creationId xmlns:p14="http://schemas.microsoft.com/office/powerpoint/2010/main" val="1008011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Short Lecture &lt;What Networks Could Be&gt;</a:t>
            </a:r>
          </a:p>
          <a:p>
            <a:endParaRPr lang="en-US" dirty="0"/>
          </a:p>
          <a:p>
            <a:r>
              <a:rPr lang="en-US" dirty="0"/>
              <a:t>Semantic network of &lt;</a:t>
            </a:r>
            <a:r>
              <a:rPr lang="en-US" dirty="0" err="1"/>
              <a:t>presidential_speeches.csv</a:t>
            </a:r>
            <a:r>
              <a:rPr lang="en-US" dirty="0"/>
              <a:t>&gt;</a:t>
            </a:r>
          </a:p>
          <a:p>
            <a:r>
              <a:rPr lang="en-US" dirty="0"/>
              <a:t>Visualization of semantic networks in R and Gephi</a:t>
            </a:r>
          </a:p>
          <a:p>
            <a:r>
              <a:rPr lang="en-US" dirty="0"/>
              <a:t>ERGM for social networks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YouTube API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https://developers.google.com/youtube/v3/getting-started</a:t>
            </a:r>
            <a:endParaRPr lang="en-US" dirty="0"/>
          </a:p>
          <a:p>
            <a:pPr lvl="1"/>
            <a:r>
              <a:rPr lang="en-US" dirty="0"/>
              <a:t>Apply for the API</a:t>
            </a:r>
          </a:p>
          <a:p>
            <a:pPr lvl="1"/>
            <a:r>
              <a:rPr lang="en-US" dirty="0"/>
              <a:t>We will use it in the next lab</a:t>
            </a:r>
          </a:p>
          <a:p>
            <a:pPr lvl="1"/>
            <a:endParaRPr lang="en-US" dirty="0"/>
          </a:p>
          <a:p>
            <a:r>
              <a:rPr lang="en-US" dirty="0"/>
              <a:t>Tomorrow’s Presentation</a:t>
            </a:r>
          </a:p>
          <a:p>
            <a:pPr lvl="1"/>
            <a:r>
              <a:rPr lang="en-US" dirty="0"/>
              <a:t>Jikai Sun</a:t>
            </a:r>
          </a:p>
          <a:p>
            <a:pPr lvl="1"/>
            <a:r>
              <a:rPr lang="en-US" dirty="0"/>
              <a:t>Jong Won Lee</a:t>
            </a:r>
          </a:p>
          <a:p>
            <a:pPr lvl="1"/>
            <a:r>
              <a:rPr lang="en-US" dirty="0"/>
              <a:t>Shreepriya Dogra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309-89DD-728C-1730-18651ECF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the first 3 steps first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0C374B-8E64-9DCC-18E5-162D95634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92873"/>
            <a:ext cx="7886700" cy="32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3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C36E-E3E8-0CD2-64C5-B37E9964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ready for Day 5, you need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D590-BF52-EE24-F753-EDA01C32C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https://console.cloud.google.com/apis/credentials</a:t>
            </a:r>
            <a:endParaRPr lang="en-US" dirty="0"/>
          </a:p>
          <a:p>
            <a:r>
              <a:rPr lang="en-US" dirty="0"/>
              <a:t>To see that, under “API Keys” there is a API key for you</a:t>
            </a:r>
          </a:p>
          <a:p>
            <a:r>
              <a:rPr lang="en-US" dirty="0"/>
              <a:t>And you can click “show key” to see your key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B6E4C-C88E-3DDB-8974-5DFF101C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2780"/>
            <a:ext cx="7772400" cy="1411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D35BA4-3DD4-5C53-FA9A-45E578061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198" y="4444851"/>
            <a:ext cx="6803604" cy="229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7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Network Measures</a:t>
            </a:r>
            <a:r>
              <a:rPr lang="en-US" dirty="0"/>
              <a:t> – Centrality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Degree centrality: # of ties</a:t>
            </a:r>
          </a:p>
          <a:p>
            <a:r>
              <a:rPr dirty="0"/>
              <a:t>Betweenness centrality: </a:t>
            </a:r>
            <a:r>
              <a:rPr lang="en-US" dirty="0"/>
              <a:t>How much a node b</a:t>
            </a:r>
            <a:r>
              <a:rPr dirty="0"/>
              <a:t>ridg</a:t>
            </a:r>
            <a:r>
              <a:rPr lang="en-US" dirty="0"/>
              <a:t>es other nodes</a:t>
            </a:r>
            <a:endParaRPr dirty="0"/>
          </a:p>
          <a:p>
            <a:r>
              <a:rPr dirty="0"/>
              <a:t>Closeness</a:t>
            </a:r>
            <a:r>
              <a:rPr lang="en-US" dirty="0"/>
              <a:t> centrality</a:t>
            </a:r>
            <a:r>
              <a:rPr dirty="0"/>
              <a:t>: how close a node is to others</a:t>
            </a:r>
          </a:p>
          <a:p>
            <a:r>
              <a:rPr dirty="0"/>
              <a:t>Eigenvector centrality: influence via influential neighbor</a:t>
            </a:r>
            <a:r>
              <a:rPr lang="en-US" dirty="0"/>
              <a:t>s</a:t>
            </a:r>
          </a:p>
          <a:p>
            <a:endParaRPr lang="en-US" dirty="0"/>
          </a:p>
          <a:p>
            <a:r>
              <a:rPr lang="en-US" dirty="0"/>
              <a:t>Measured per Node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A8C1D-6F7F-DA1A-4744-DD944CCE8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1E82-4AA4-AA5D-95A7-AB780DC3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in Directed or Weighted Networks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B295E-7590-9D5A-8859-8A851E63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Directed Graphs:</a:t>
            </a:r>
          </a:p>
          <a:p>
            <a:pPr lvl="1"/>
            <a:r>
              <a:rPr lang="en-US" dirty="0"/>
              <a:t>In-degree centrality: # of incoming ties (e.g., followers on Twitter)</a:t>
            </a:r>
          </a:p>
          <a:p>
            <a:pPr lvl="1"/>
            <a:r>
              <a:rPr lang="en-US" dirty="0"/>
              <a:t>Out-degree centrality: # of outgoing ties (e.g., following on Twitter)</a:t>
            </a:r>
          </a:p>
          <a:p>
            <a:pPr lvl="1"/>
            <a:r>
              <a:rPr lang="en-US" dirty="0"/>
              <a:t>Betweenness and Closeness may yield asymmetric values depending on directionality.</a:t>
            </a:r>
          </a:p>
          <a:p>
            <a:r>
              <a:rPr lang="en-US" dirty="0"/>
              <a:t>Weighted Graphs:</a:t>
            </a:r>
          </a:p>
          <a:p>
            <a:pPr lvl="1"/>
            <a:r>
              <a:rPr lang="en-US" dirty="0"/>
              <a:t>Centralities account for tie strength</a:t>
            </a:r>
          </a:p>
          <a:p>
            <a:pPr lvl="1"/>
            <a:r>
              <a:rPr lang="en-US" dirty="0"/>
              <a:t>Example: A node with 2 weak ties (weighted 1 each) is not equal to one with a strong tie (weighted 5).</a:t>
            </a:r>
          </a:p>
          <a:p>
            <a:pPr lvl="1"/>
            <a:r>
              <a:rPr lang="en-US" dirty="0"/>
              <a:t>Use weighted degree (we usually call “weighted degree” as “strength”), weighted betweenness, etc.</a:t>
            </a:r>
          </a:p>
        </p:txBody>
      </p:sp>
    </p:spTree>
    <p:extLst>
      <p:ext uri="{BB962C8B-B14F-4D97-AF65-F5344CB8AC3E}">
        <p14:creationId xmlns:p14="http://schemas.microsoft.com/office/powerpoint/2010/main" val="3240905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2DCBD-A6DE-BD97-D379-1E207AA50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8438-4AA6-BEAC-7F71-E1C1620C5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Network Measures</a:t>
            </a:r>
            <a:r>
              <a:rPr lang="en-US" dirty="0"/>
              <a:t> – Other Measures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AC26-A2BF-9D29-A08D-A304F41B4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Local clustering coefficient: Likelihood that a node’s neighbors are also connected.</a:t>
            </a:r>
          </a:p>
          <a:p>
            <a:r>
              <a:rPr lang="en-US" dirty="0"/>
              <a:t>Constraint (Burt’s constraint): How redundant a node’s contacts are; lower values suggest brokerage potential.</a:t>
            </a:r>
          </a:p>
          <a:p>
            <a:r>
              <a:rPr lang="en-US" dirty="0"/>
              <a:t>Brokerage (Gould-Fernandez Brokerage): Nodes that connect otherwise disconnected communities; you can also calculate scores for different brokerage roles</a:t>
            </a:r>
          </a:p>
          <a:p>
            <a:r>
              <a:rPr lang="en-US" dirty="0"/>
              <a:t>K-core: The maximal subgraph in which every node has at least degree </a:t>
            </a:r>
            <a:r>
              <a:rPr lang="en-US" i="1" dirty="0"/>
              <a:t>K</a:t>
            </a:r>
          </a:p>
          <a:p>
            <a:r>
              <a:rPr lang="en-US" dirty="0"/>
              <a:t>PageRank Centrality: A variant of eigenvector centrality, used by Google’s search algorithm.</a:t>
            </a:r>
          </a:p>
          <a:p>
            <a:r>
              <a:rPr lang="en-US" dirty="0"/>
              <a:t>Measured per Node</a:t>
            </a:r>
          </a:p>
          <a:p>
            <a:endParaRPr lang="en-US" dirty="0"/>
          </a:p>
          <a:p>
            <a:r>
              <a:rPr lang="en-US" dirty="0"/>
              <a:t>Structural holes: not a per-node measure, but refers to </a:t>
            </a:r>
            <a:r>
              <a:rPr lang="en-US" i="1" dirty="0"/>
              <a:t>gaps </a:t>
            </a:r>
            <a:r>
              <a:rPr lang="en-US" dirty="0"/>
              <a:t>in the network where two alters are not connected; brokers who span these gaps may hold strategic advantage.</a:t>
            </a:r>
          </a:p>
        </p:txBody>
      </p:sp>
    </p:spTree>
    <p:extLst>
      <p:ext uri="{BB962C8B-B14F-4D97-AF65-F5344CB8AC3E}">
        <p14:creationId xmlns:p14="http://schemas.microsoft.com/office/powerpoint/2010/main" val="2555709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4900-7D3E-89B4-27C9-D7243CAC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Measures – Other Measures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58AB8F-1946-910D-1A13-63FB70F41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97" y="1299683"/>
            <a:ext cx="7783005" cy="55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5148</TotalTime>
  <Words>3577</Words>
  <Application>Microsoft Macintosh PowerPoint</Application>
  <PresentationFormat>On-screen Show (4:3)</PresentationFormat>
  <Paragraphs>446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Aptos</vt:lpstr>
      <vt:lpstr>Aptos Display</vt:lpstr>
      <vt:lpstr>Arial</vt:lpstr>
      <vt:lpstr>Wingdings</vt:lpstr>
      <vt:lpstr>Office Theme</vt:lpstr>
      <vt:lpstr>Day 4 - Networks</vt:lpstr>
      <vt:lpstr>Group</vt:lpstr>
      <vt:lpstr>Learning Goals</vt:lpstr>
      <vt:lpstr>What is a Network?</vt:lpstr>
      <vt:lpstr>Adjectives for Networks</vt:lpstr>
      <vt:lpstr>Network Measures – Centrality</vt:lpstr>
      <vt:lpstr>Centrality in Directed or Weighted Networks</vt:lpstr>
      <vt:lpstr>Network Measures – Other Measures</vt:lpstr>
      <vt:lpstr>Network Measures – Other Measures</vt:lpstr>
      <vt:lpstr>Network Measures – Other Measures</vt:lpstr>
      <vt:lpstr>Network Measures – Calculation</vt:lpstr>
      <vt:lpstr>Network Measures – Calculation</vt:lpstr>
      <vt:lpstr>Network Measures – Measured per Graph</vt:lpstr>
      <vt:lpstr>Presentation: Schlosser et al. (2020)</vt:lpstr>
      <vt:lpstr>Presentation: Schlosser et al. (2020)</vt:lpstr>
      <vt:lpstr>How to use networks in SoSci research</vt:lpstr>
      <vt:lpstr>How to use networks in SoSci research</vt:lpstr>
      <vt:lpstr>Semantic Networks </vt:lpstr>
      <vt:lpstr>Network Visualization</vt:lpstr>
      <vt:lpstr>Network Visualization</vt:lpstr>
      <vt:lpstr>Network Visualization</vt:lpstr>
      <vt:lpstr>Network Visualization</vt:lpstr>
      <vt:lpstr>Presentation: Vosoughi et al. (2018)</vt:lpstr>
      <vt:lpstr>Presentation: Vosoughi et al. (2018)</vt:lpstr>
      <vt:lpstr>How to use networks in SoSci research</vt:lpstr>
      <vt:lpstr>Network measures as variables</vt:lpstr>
      <vt:lpstr>Network measures as variables</vt:lpstr>
      <vt:lpstr>Network measures as variables</vt:lpstr>
      <vt:lpstr>Network measures as variables</vt:lpstr>
      <vt:lpstr>Network measures as variables</vt:lpstr>
      <vt:lpstr>Network measures as variables</vt:lpstr>
      <vt:lpstr>How to use networks in SoSci research</vt:lpstr>
      <vt:lpstr>Network as DV to be predicted</vt:lpstr>
      <vt:lpstr>Network as DV to be predicted</vt:lpstr>
      <vt:lpstr>Network as DV to be predicted</vt:lpstr>
      <vt:lpstr>Network as DV to be predicted</vt:lpstr>
      <vt:lpstr>Network as DV to be predicted</vt:lpstr>
      <vt:lpstr>Network as DV to be predicted</vt:lpstr>
      <vt:lpstr>Network as DV to be predicted</vt:lpstr>
      <vt:lpstr>Common Generative Network Models</vt:lpstr>
      <vt:lpstr>How to use networks in SoSci research</vt:lpstr>
      <vt:lpstr>Networks as Basic Structure for Inquiries</vt:lpstr>
      <vt:lpstr>Networks as Basic Structure for Inquiries</vt:lpstr>
      <vt:lpstr>Networks as Basic Structure for Inquiries</vt:lpstr>
      <vt:lpstr>How to use networks in SoSci research</vt:lpstr>
      <vt:lpstr>Words of Caution</vt:lpstr>
      <vt:lpstr>Caution – Interpretation</vt:lpstr>
      <vt:lpstr>Caution – Network for Network’s Sake</vt:lpstr>
      <vt:lpstr>Network - Rarely Used in Isolation</vt:lpstr>
      <vt:lpstr>Presentation: Zhao et al. (2022)</vt:lpstr>
      <vt:lpstr>Presentation: Zhao et al. (2022)</vt:lpstr>
      <vt:lpstr>Lab Preview</vt:lpstr>
      <vt:lpstr>Finish the first 3 steps first</vt:lpstr>
      <vt:lpstr>To get ready for Day 5, you need to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Alvin Zhou</cp:lastModifiedBy>
  <cp:revision>424</cp:revision>
  <dcterms:created xsi:type="dcterms:W3CDTF">2013-01-27T09:14:16Z</dcterms:created>
  <dcterms:modified xsi:type="dcterms:W3CDTF">2025-06-05T17:04:26Z</dcterms:modified>
  <cp:category/>
</cp:coreProperties>
</file>